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12"/>
  </p:notesMasterIdLst>
  <p:sldIdLst>
    <p:sldId id="672" r:id="rId3"/>
    <p:sldId id="706" r:id="rId4"/>
    <p:sldId id="674" r:id="rId5"/>
    <p:sldId id="571" r:id="rId6"/>
    <p:sldId id="707" r:id="rId7"/>
    <p:sldId id="708" r:id="rId8"/>
    <p:sldId id="709" r:id="rId9"/>
    <p:sldId id="711" r:id="rId10"/>
    <p:sldId id="710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706"/>
            <p14:sldId id="674"/>
            <p14:sldId id="571"/>
            <p14:sldId id="707"/>
            <p14:sldId id="708"/>
            <p14:sldId id="709"/>
            <p14:sldId id="711"/>
            <p14:sldId id="7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93" d="100"/>
          <a:sy n="93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ea typeface="+mn-ea"/>
                <a:cs typeface="+mn-ea"/>
              </a:rPr>
              <a:t>数据集处理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ea typeface="+mn-ea"/>
                <a:cs typeface="+mn-ea"/>
              </a:rPr>
              <a:t>中期检查报告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</a:t>
            </a: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人：张闻启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</a:t>
            </a: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老师：李必信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</a:t>
            </a:r>
            <a:r>
              <a:rPr kumimoji="0" lang="zh-CN" altLang="en-US" sz="20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2024/04/06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5E081F-84A1-4DF3-88F6-9495C2158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40677F-021A-4B94-A44A-D9CC0FCB39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5AFB8-4DCF-4999-B7C0-D6154B836F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8" name="图片 7" descr="图片包含 地图, 空气, 大, 飞行&#10;&#10;描述已自动生成">
            <a:extLst>
              <a:ext uri="{FF2B5EF4-FFF2-40B4-BE49-F238E27FC236}">
                <a16:creationId xmlns:a16="http://schemas.microsoft.com/office/drawing/2014/main" id="{4A9D00ED-0019-4E22-B440-3BCE9CBF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3" y="1249943"/>
            <a:ext cx="5966537" cy="4653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66E02A-438B-4EE9-8E87-F303A2722948}"/>
              </a:ext>
            </a:extLst>
          </p:cNvPr>
          <p:cNvSpPr txBox="1"/>
          <p:nvPr/>
        </p:nvSpPr>
        <p:spPr>
          <a:xfrm>
            <a:off x="660400" y="1234303"/>
            <a:ext cx="4666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数据集获取是本项目的重要组成部分，是复现模型、改进模型的前提和基础。在项目的前中期，我们已经完成了数据集选取和预处理，以及数据集的分析等任务。</a:t>
            </a:r>
          </a:p>
        </p:txBody>
      </p:sp>
    </p:spTree>
    <p:extLst>
      <p:ext uri="{BB962C8B-B14F-4D97-AF65-F5344CB8AC3E}">
        <p14:creationId xmlns:p14="http://schemas.microsoft.com/office/powerpoint/2010/main" val="38587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E1EBA1-B0B9-4D43-BCA4-51F7355AD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章节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BACE5-75F7-4710-A66D-F582935304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112BB8CC-855F-4A72-A4C5-20D697926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1B576ED4-8F03-40B6-B821-4A63D602B8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9408" b="42797"/>
          <a:stretch>
            <a:fillRect/>
          </a:stretch>
        </p:blipFill>
        <p:spPr>
          <a:xfrm>
            <a:off x="0" y="1477399"/>
            <a:ext cx="12192000" cy="2239009"/>
          </a:xfrm>
          <a:custGeom>
            <a:avLst/>
            <a:gdLst>
              <a:gd name="connsiteX0" fmla="*/ 0 w 12192000"/>
              <a:gd name="connsiteY0" fmla="*/ 0 h 2239009"/>
              <a:gd name="connsiteX1" fmla="*/ 12192000 w 12192000"/>
              <a:gd name="connsiteY1" fmla="*/ 0 h 2239009"/>
              <a:gd name="connsiteX2" fmla="*/ 12192000 w 12192000"/>
              <a:gd name="connsiteY2" fmla="*/ 2239009 h 2239009"/>
              <a:gd name="connsiteX3" fmla="*/ 0 w 12192000"/>
              <a:gd name="connsiteY3" fmla="*/ 2239009 h 223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9009">
                <a:moveTo>
                  <a:pt x="0" y="0"/>
                </a:moveTo>
                <a:lnTo>
                  <a:pt x="12192000" y="0"/>
                </a:lnTo>
                <a:lnTo>
                  <a:pt x="12192000" y="2239009"/>
                </a:lnTo>
                <a:lnTo>
                  <a:pt x="0" y="2239009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E438D7-EBA4-4720-87EA-884862B4EB2E}"/>
              </a:ext>
            </a:extLst>
          </p:cNvPr>
          <p:cNvSpPr/>
          <p:nvPr/>
        </p:nvSpPr>
        <p:spPr>
          <a:xfrm>
            <a:off x="788883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E5A339-5FA7-4BB4-BE05-64CBFAFCAC28}"/>
              </a:ext>
            </a:extLst>
          </p:cNvPr>
          <p:cNvSpPr txBox="1"/>
          <p:nvPr/>
        </p:nvSpPr>
        <p:spPr>
          <a:xfrm>
            <a:off x="788882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数据集选取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4183A-4B98-45EC-9218-12FEAFDB52BB}"/>
              </a:ext>
            </a:extLst>
          </p:cNvPr>
          <p:cNvGrpSpPr/>
          <p:nvPr/>
        </p:nvGrpSpPr>
        <p:grpSpPr>
          <a:xfrm>
            <a:off x="1846732" y="3396855"/>
            <a:ext cx="809062" cy="809058"/>
            <a:chOff x="1662358" y="3613986"/>
            <a:chExt cx="809062" cy="809058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F2C5BBA8-0561-4C86-A34F-D349FB63D44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5D000511-0D31-4835-9615-175DD26B55B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66FD47E5-E261-40FF-A266-962871944D90}"/>
                </a:ext>
              </a:extLst>
            </p:cNvPr>
            <p:cNvSpPr/>
            <p:nvPr/>
          </p:nvSpPr>
          <p:spPr>
            <a:xfrm>
              <a:off x="1875759" y="3796869"/>
              <a:ext cx="382257" cy="443294"/>
            </a:xfrm>
            <a:custGeom>
              <a:avLst/>
              <a:gdLst>
                <a:gd name="T0" fmla="*/ 330 w 440"/>
                <a:gd name="T1" fmla="*/ 215 h 511"/>
                <a:gd name="T2" fmla="*/ 269 w 440"/>
                <a:gd name="T3" fmla="*/ 209 h 511"/>
                <a:gd name="T4" fmla="*/ 207 w 440"/>
                <a:gd name="T5" fmla="*/ 144 h 511"/>
                <a:gd name="T6" fmla="*/ 160 w 440"/>
                <a:gd name="T7" fmla="*/ 183 h 511"/>
                <a:gd name="T8" fmla="*/ 71 w 440"/>
                <a:gd name="T9" fmla="*/ 181 h 511"/>
                <a:gd name="T10" fmla="*/ 65 w 440"/>
                <a:gd name="T11" fmla="*/ 242 h 511"/>
                <a:gd name="T12" fmla="*/ 0 w 440"/>
                <a:gd name="T13" fmla="*/ 304 h 511"/>
                <a:gd name="T14" fmla="*/ 39 w 440"/>
                <a:gd name="T15" fmla="*/ 351 h 511"/>
                <a:gd name="T16" fmla="*/ 37 w 440"/>
                <a:gd name="T17" fmla="*/ 440 h 511"/>
                <a:gd name="T18" fmla="*/ 98 w 440"/>
                <a:gd name="T19" fmla="*/ 446 h 511"/>
                <a:gd name="T20" fmla="*/ 160 w 440"/>
                <a:gd name="T21" fmla="*/ 511 h 511"/>
                <a:gd name="T22" fmla="*/ 207 w 440"/>
                <a:gd name="T23" fmla="*/ 472 h 511"/>
                <a:gd name="T24" fmla="*/ 296 w 440"/>
                <a:gd name="T25" fmla="*/ 474 h 511"/>
                <a:gd name="T26" fmla="*/ 302 w 440"/>
                <a:gd name="T27" fmla="*/ 413 h 511"/>
                <a:gd name="T28" fmla="*/ 367 w 440"/>
                <a:gd name="T29" fmla="*/ 351 h 511"/>
                <a:gd name="T30" fmla="*/ 328 w 440"/>
                <a:gd name="T31" fmla="*/ 304 h 511"/>
                <a:gd name="T32" fmla="*/ 184 w 440"/>
                <a:gd name="T33" fmla="*/ 412 h 511"/>
                <a:gd name="T34" fmla="*/ 184 w 440"/>
                <a:gd name="T35" fmla="*/ 243 h 511"/>
                <a:gd name="T36" fmla="*/ 184 w 440"/>
                <a:gd name="T37" fmla="*/ 412 h 511"/>
                <a:gd name="T38" fmla="*/ 440 w 440"/>
                <a:gd name="T39" fmla="*/ 77 h 511"/>
                <a:gd name="T40" fmla="*/ 415 w 440"/>
                <a:gd name="T41" fmla="*/ 47 h 511"/>
                <a:gd name="T42" fmla="*/ 402 w 440"/>
                <a:gd name="T43" fmla="*/ 16 h 511"/>
                <a:gd name="T44" fmla="*/ 363 w 440"/>
                <a:gd name="T45" fmla="*/ 13 h 511"/>
                <a:gd name="T46" fmla="*/ 332 w 440"/>
                <a:gd name="T47" fmla="*/ 0 h 511"/>
                <a:gd name="T48" fmla="*/ 302 w 440"/>
                <a:gd name="T49" fmla="*/ 25 h 511"/>
                <a:gd name="T50" fmla="*/ 271 w 440"/>
                <a:gd name="T51" fmla="*/ 38 h 511"/>
                <a:gd name="T52" fmla="*/ 268 w 440"/>
                <a:gd name="T53" fmla="*/ 77 h 511"/>
                <a:gd name="T54" fmla="*/ 255 w 440"/>
                <a:gd name="T55" fmla="*/ 108 h 511"/>
                <a:gd name="T56" fmla="*/ 280 w 440"/>
                <a:gd name="T57" fmla="*/ 138 h 511"/>
                <a:gd name="T58" fmla="*/ 293 w 440"/>
                <a:gd name="T59" fmla="*/ 169 h 511"/>
                <a:gd name="T60" fmla="*/ 332 w 440"/>
                <a:gd name="T61" fmla="*/ 172 h 511"/>
                <a:gd name="T62" fmla="*/ 363 w 440"/>
                <a:gd name="T63" fmla="*/ 185 h 511"/>
                <a:gd name="T64" fmla="*/ 393 w 440"/>
                <a:gd name="T65" fmla="*/ 160 h 511"/>
                <a:gd name="T66" fmla="*/ 424 w 440"/>
                <a:gd name="T67" fmla="*/ 147 h 511"/>
                <a:gd name="T68" fmla="*/ 427 w 440"/>
                <a:gd name="T69" fmla="*/ 108 h 511"/>
                <a:gd name="T70" fmla="*/ 440 w 440"/>
                <a:gd name="T71" fmla="*/ 108 h 511"/>
                <a:gd name="T72" fmla="*/ 298 w 440"/>
                <a:gd name="T73" fmla="*/ 92 h 511"/>
                <a:gd name="T74" fmla="*/ 398 w 440"/>
                <a:gd name="T75" fmla="*/ 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511">
                  <a:moveTo>
                    <a:pt x="302" y="242"/>
                  </a:moveTo>
                  <a:lnTo>
                    <a:pt x="330" y="215"/>
                  </a:lnTo>
                  <a:lnTo>
                    <a:pt x="296" y="181"/>
                  </a:lnTo>
                  <a:lnTo>
                    <a:pt x="269" y="209"/>
                  </a:lnTo>
                  <a:cubicBezTo>
                    <a:pt x="251" y="196"/>
                    <a:pt x="230" y="187"/>
                    <a:pt x="207" y="183"/>
                  </a:cubicBezTo>
                  <a:lnTo>
                    <a:pt x="207" y="144"/>
                  </a:lnTo>
                  <a:lnTo>
                    <a:pt x="160" y="144"/>
                  </a:lnTo>
                  <a:lnTo>
                    <a:pt x="160" y="183"/>
                  </a:lnTo>
                  <a:cubicBezTo>
                    <a:pt x="137" y="187"/>
                    <a:pt x="116" y="196"/>
                    <a:pt x="98" y="209"/>
                  </a:cubicBezTo>
                  <a:lnTo>
                    <a:pt x="71" y="181"/>
                  </a:lnTo>
                  <a:lnTo>
                    <a:pt x="37" y="215"/>
                  </a:lnTo>
                  <a:lnTo>
                    <a:pt x="65" y="242"/>
                  </a:lnTo>
                  <a:cubicBezTo>
                    <a:pt x="52" y="260"/>
                    <a:pt x="43" y="281"/>
                    <a:pt x="39" y="304"/>
                  </a:cubicBezTo>
                  <a:lnTo>
                    <a:pt x="0" y="304"/>
                  </a:lnTo>
                  <a:lnTo>
                    <a:pt x="0" y="351"/>
                  </a:lnTo>
                  <a:lnTo>
                    <a:pt x="39" y="351"/>
                  </a:lnTo>
                  <a:cubicBezTo>
                    <a:pt x="43" y="374"/>
                    <a:pt x="52" y="395"/>
                    <a:pt x="65" y="413"/>
                  </a:cubicBezTo>
                  <a:lnTo>
                    <a:pt x="37" y="440"/>
                  </a:lnTo>
                  <a:lnTo>
                    <a:pt x="71" y="474"/>
                  </a:lnTo>
                  <a:lnTo>
                    <a:pt x="98" y="446"/>
                  </a:lnTo>
                  <a:cubicBezTo>
                    <a:pt x="116" y="459"/>
                    <a:pt x="137" y="468"/>
                    <a:pt x="160" y="472"/>
                  </a:cubicBezTo>
                  <a:lnTo>
                    <a:pt x="160" y="511"/>
                  </a:lnTo>
                  <a:lnTo>
                    <a:pt x="207" y="511"/>
                  </a:lnTo>
                  <a:lnTo>
                    <a:pt x="207" y="472"/>
                  </a:lnTo>
                  <a:cubicBezTo>
                    <a:pt x="230" y="468"/>
                    <a:pt x="251" y="459"/>
                    <a:pt x="269" y="446"/>
                  </a:cubicBezTo>
                  <a:lnTo>
                    <a:pt x="296" y="474"/>
                  </a:lnTo>
                  <a:lnTo>
                    <a:pt x="330" y="440"/>
                  </a:lnTo>
                  <a:lnTo>
                    <a:pt x="302" y="413"/>
                  </a:lnTo>
                  <a:cubicBezTo>
                    <a:pt x="316" y="395"/>
                    <a:pt x="325" y="374"/>
                    <a:pt x="328" y="351"/>
                  </a:cubicBezTo>
                  <a:lnTo>
                    <a:pt x="367" y="351"/>
                  </a:lnTo>
                  <a:lnTo>
                    <a:pt x="367" y="304"/>
                  </a:lnTo>
                  <a:lnTo>
                    <a:pt x="328" y="304"/>
                  </a:lnTo>
                  <a:cubicBezTo>
                    <a:pt x="325" y="281"/>
                    <a:pt x="316" y="260"/>
                    <a:pt x="302" y="242"/>
                  </a:cubicBezTo>
                  <a:close/>
                  <a:moveTo>
                    <a:pt x="184" y="412"/>
                  </a:moveTo>
                  <a:cubicBezTo>
                    <a:pt x="137" y="412"/>
                    <a:pt x="99" y="374"/>
                    <a:pt x="99" y="327"/>
                  </a:cubicBezTo>
                  <a:cubicBezTo>
                    <a:pt x="99" y="281"/>
                    <a:pt x="137" y="243"/>
                    <a:pt x="184" y="243"/>
                  </a:cubicBezTo>
                  <a:cubicBezTo>
                    <a:pt x="230" y="243"/>
                    <a:pt x="268" y="281"/>
                    <a:pt x="268" y="327"/>
                  </a:cubicBezTo>
                  <a:cubicBezTo>
                    <a:pt x="268" y="374"/>
                    <a:pt x="230" y="412"/>
                    <a:pt x="184" y="412"/>
                  </a:cubicBezTo>
                  <a:close/>
                  <a:moveTo>
                    <a:pt x="440" y="108"/>
                  </a:moveTo>
                  <a:lnTo>
                    <a:pt x="440" y="77"/>
                  </a:lnTo>
                  <a:lnTo>
                    <a:pt x="427" y="77"/>
                  </a:lnTo>
                  <a:cubicBezTo>
                    <a:pt x="425" y="66"/>
                    <a:pt x="421" y="56"/>
                    <a:pt x="415" y="47"/>
                  </a:cubicBezTo>
                  <a:lnTo>
                    <a:pt x="424" y="38"/>
                  </a:lnTo>
                  <a:lnTo>
                    <a:pt x="402" y="16"/>
                  </a:lnTo>
                  <a:lnTo>
                    <a:pt x="393" y="25"/>
                  </a:lnTo>
                  <a:cubicBezTo>
                    <a:pt x="384" y="19"/>
                    <a:pt x="374" y="15"/>
                    <a:pt x="363" y="13"/>
                  </a:cubicBezTo>
                  <a:lnTo>
                    <a:pt x="363" y="0"/>
                  </a:lnTo>
                  <a:lnTo>
                    <a:pt x="332" y="0"/>
                  </a:lnTo>
                  <a:lnTo>
                    <a:pt x="332" y="13"/>
                  </a:lnTo>
                  <a:cubicBezTo>
                    <a:pt x="321" y="15"/>
                    <a:pt x="311" y="19"/>
                    <a:pt x="302" y="25"/>
                  </a:cubicBezTo>
                  <a:lnTo>
                    <a:pt x="293" y="16"/>
                  </a:lnTo>
                  <a:lnTo>
                    <a:pt x="271" y="38"/>
                  </a:lnTo>
                  <a:lnTo>
                    <a:pt x="280" y="47"/>
                  </a:lnTo>
                  <a:cubicBezTo>
                    <a:pt x="274" y="56"/>
                    <a:pt x="270" y="66"/>
                    <a:pt x="268" y="77"/>
                  </a:cubicBezTo>
                  <a:lnTo>
                    <a:pt x="255" y="77"/>
                  </a:lnTo>
                  <a:lnTo>
                    <a:pt x="255" y="108"/>
                  </a:lnTo>
                  <a:lnTo>
                    <a:pt x="268" y="108"/>
                  </a:lnTo>
                  <a:cubicBezTo>
                    <a:pt x="270" y="119"/>
                    <a:pt x="274" y="129"/>
                    <a:pt x="280" y="138"/>
                  </a:cubicBezTo>
                  <a:lnTo>
                    <a:pt x="271" y="147"/>
                  </a:lnTo>
                  <a:lnTo>
                    <a:pt x="293" y="169"/>
                  </a:lnTo>
                  <a:lnTo>
                    <a:pt x="302" y="160"/>
                  </a:lnTo>
                  <a:cubicBezTo>
                    <a:pt x="311" y="166"/>
                    <a:pt x="321" y="170"/>
                    <a:pt x="332" y="172"/>
                  </a:cubicBezTo>
                  <a:lnTo>
                    <a:pt x="332" y="185"/>
                  </a:lnTo>
                  <a:lnTo>
                    <a:pt x="363" y="185"/>
                  </a:lnTo>
                  <a:lnTo>
                    <a:pt x="363" y="172"/>
                  </a:lnTo>
                  <a:cubicBezTo>
                    <a:pt x="374" y="170"/>
                    <a:pt x="384" y="166"/>
                    <a:pt x="393" y="160"/>
                  </a:cubicBezTo>
                  <a:lnTo>
                    <a:pt x="402" y="169"/>
                  </a:lnTo>
                  <a:lnTo>
                    <a:pt x="424" y="147"/>
                  </a:lnTo>
                  <a:lnTo>
                    <a:pt x="415" y="138"/>
                  </a:lnTo>
                  <a:cubicBezTo>
                    <a:pt x="421" y="129"/>
                    <a:pt x="425" y="119"/>
                    <a:pt x="427" y="108"/>
                  </a:cubicBezTo>
                  <a:lnTo>
                    <a:pt x="440" y="108"/>
                  </a:lnTo>
                  <a:lnTo>
                    <a:pt x="440" y="108"/>
                  </a:lnTo>
                  <a:close/>
                  <a:moveTo>
                    <a:pt x="348" y="142"/>
                  </a:moveTo>
                  <a:cubicBezTo>
                    <a:pt x="320" y="142"/>
                    <a:pt x="298" y="120"/>
                    <a:pt x="298" y="92"/>
                  </a:cubicBezTo>
                  <a:cubicBezTo>
                    <a:pt x="298" y="65"/>
                    <a:pt x="320" y="43"/>
                    <a:pt x="348" y="43"/>
                  </a:cubicBezTo>
                  <a:cubicBezTo>
                    <a:pt x="375" y="43"/>
                    <a:pt x="398" y="65"/>
                    <a:pt x="398" y="92"/>
                  </a:cubicBezTo>
                  <a:cubicBezTo>
                    <a:pt x="398" y="120"/>
                    <a:pt x="375" y="142"/>
                    <a:pt x="348" y="1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121AB-E899-4CBD-A84C-0E930B53BA8F}"/>
              </a:ext>
            </a:extLst>
          </p:cNvPr>
          <p:cNvSpPr txBox="1"/>
          <p:nvPr/>
        </p:nvSpPr>
        <p:spPr>
          <a:xfrm>
            <a:off x="660400" y="493377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选取该数据集的原因与所选数据集的基本介绍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86C1DE-ACC0-47CC-A337-72E70A740A2D}"/>
              </a:ext>
            </a:extLst>
          </p:cNvPr>
          <p:cNvSpPr/>
          <p:nvPr/>
        </p:nvSpPr>
        <p:spPr>
          <a:xfrm>
            <a:off x="4633620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6F479-682E-452C-87D7-C199FEF5EC89}"/>
              </a:ext>
            </a:extLst>
          </p:cNvPr>
          <p:cNvSpPr txBox="1"/>
          <p:nvPr/>
        </p:nvSpPr>
        <p:spPr>
          <a:xfrm>
            <a:off x="4633619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数据集预处理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14" name="Group 86">
            <a:extLst>
              <a:ext uri="{FF2B5EF4-FFF2-40B4-BE49-F238E27FC236}">
                <a16:creationId xmlns:a16="http://schemas.microsoft.com/office/drawing/2014/main" id="{EC0D42A4-80D5-4C30-AF74-F451B9A79DAD}"/>
              </a:ext>
            </a:extLst>
          </p:cNvPr>
          <p:cNvGrpSpPr/>
          <p:nvPr/>
        </p:nvGrpSpPr>
        <p:grpSpPr>
          <a:xfrm>
            <a:off x="5691469" y="3396855"/>
            <a:ext cx="809062" cy="809058"/>
            <a:chOff x="1662358" y="3613986"/>
            <a:chExt cx="809062" cy="809058"/>
          </a:xfrm>
        </p:grpSpPr>
        <p:sp>
          <p:nvSpPr>
            <p:cNvPr id="15" name="íṥļîḓê">
              <a:extLst>
                <a:ext uri="{FF2B5EF4-FFF2-40B4-BE49-F238E27FC236}">
                  <a16:creationId xmlns:a16="http://schemas.microsoft.com/office/drawing/2014/main" id="{7A85E6C4-331F-41E7-8F2D-CCF489BFF36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íṥlíḓê">
              <a:extLst>
                <a:ext uri="{FF2B5EF4-FFF2-40B4-BE49-F238E27FC236}">
                  <a16:creationId xmlns:a16="http://schemas.microsoft.com/office/drawing/2014/main" id="{9D2B08D6-55D9-4570-93DF-917AD0CD2B8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7" name="ïśļiḑé">
              <a:extLst>
                <a:ext uri="{FF2B5EF4-FFF2-40B4-BE49-F238E27FC236}">
                  <a16:creationId xmlns:a16="http://schemas.microsoft.com/office/drawing/2014/main" id="{66273CBE-2AF4-48D1-9338-D01D50D20BFE}"/>
                </a:ext>
              </a:extLst>
            </p:cNvPr>
            <p:cNvSpPr/>
            <p:nvPr/>
          </p:nvSpPr>
          <p:spPr>
            <a:xfrm>
              <a:off x="1845240" y="3844671"/>
              <a:ext cx="443294" cy="347688"/>
            </a:xfrm>
            <a:custGeom>
              <a:avLst/>
              <a:gdLst>
                <a:gd name="connsiteX0" fmla="*/ 194066 w 609218"/>
                <a:gd name="connsiteY0" fmla="*/ 253381 h 477827"/>
                <a:gd name="connsiteX1" fmla="*/ 351654 w 609218"/>
                <a:gd name="connsiteY1" fmla="*/ 408172 h 477827"/>
                <a:gd name="connsiteX2" fmla="*/ 405906 w 609218"/>
                <a:gd name="connsiteY2" fmla="*/ 408172 h 477827"/>
                <a:gd name="connsiteX3" fmla="*/ 405906 w 609218"/>
                <a:gd name="connsiteY3" fmla="*/ 477827 h 477827"/>
                <a:gd name="connsiteX4" fmla="*/ 217317 w 609218"/>
                <a:gd name="connsiteY4" fmla="*/ 477827 h 477827"/>
                <a:gd name="connsiteX5" fmla="*/ 217317 w 609218"/>
                <a:gd name="connsiteY5" fmla="*/ 408172 h 477827"/>
                <a:gd name="connsiteX6" fmla="*/ 237984 w 609218"/>
                <a:gd name="connsiteY6" fmla="*/ 408172 h 477827"/>
                <a:gd name="connsiteX7" fmla="*/ 137231 w 609218"/>
                <a:gd name="connsiteY7" fmla="*/ 307558 h 477827"/>
                <a:gd name="connsiteX8" fmla="*/ 173399 w 609218"/>
                <a:gd name="connsiteY8" fmla="*/ 286919 h 477827"/>
                <a:gd name="connsiteX9" fmla="*/ 194066 w 609218"/>
                <a:gd name="connsiteY9" fmla="*/ 253381 h 477827"/>
                <a:gd name="connsiteX10" fmla="*/ 91763 w 609218"/>
                <a:gd name="connsiteY10" fmla="*/ 157485 h 477827"/>
                <a:gd name="connsiteX11" fmla="*/ 129378 w 609218"/>
                <a:gd name="connsiteY11" fmla="*/ 195100 h 477827"/>
                <a:gd name="connsiteX12" fmla="*/ 91763 w 609218"/>
                <a:gd name="connsiteY12" fmla="*/ 232715 h 477827"/>
                <a:gd name="connsiteX13" fmla="*/ 54148 w 609218"/>
                <a:gd name="connsiteY13" fmla="*/ 195100 h 477827"/>
                <a:gd name="connsiteX14" fmla="*/ 91763 w 609218"/>
                <a:gd name="connsiteY14" fmla="*/ 157485 h 477827"/>
                <a:gd name="connsiteX15" fmla="*/ 90471 w 609218"/>
                <a:gd name="connsiteY15" fmla="*/ 126600 h 477827"/>
                <a:gd name="connsiteX16" fmla="*/ 20679 w 609218"/>
                <a:gd name="connsiteY16" fmla="*/ 196391 h 477827"/>
                <a:gd name="connsiteX17" fmla="*/ 90471 w 609218"/>
                <a:gd name="connsiteY17" fmla="*/ 266182 h 477827"/>
                <a:gd name="connsiteX18" fmla="*/ 160262 w 609218"/>
                <a:gd name="connsiteY18" fmla="*/ 196391 h 477827"/>
                <a:gd name="connsiteX19" fmla="*/ 90471 w 609218"/>
                <a:gd name="connsiteY19" fmla="*/ 126600 h 477827"/>
                <a:gd name="connsiteX20" fmla="*/ 90471 w 609218"/>
                <a:gd name="connsiteY20" fmla="*/ 103336 h 477827"/>
                <a:gd name="connsiteX21" fmla="*/ 183526 w 609218"/>
                <a:gd name="connsiteY21" fmla="*/ 196391 h 477827"/>
                <a:gd name="connsiteX22" fmla="*/ 90471 w 609218"/>
                <a:gd name="connsiteY22" fmla="*/ 286861 h 477827"/>
                <a:gd name="connsiteX23" fmla="*/ 0 w 609218"/>
                <a:gd name="connsiteY23" fmla="*/ 196391 h 477827"/>
                <a:gd name="connsiteX24" fmla="*/ 90471 w 609218"/>
                <a:gd name="connsiteY24" fmla="*/ 103336 h 477827"/>
                <a:gd name="connsiteX25" fmla="*/ 473359 w 609218"/>
                <a:gd name="connsiteY25" fmla="*/ 0 h 477827"/>
                <a:gd name="connsiteX26" fmla="*/ 589810 w 609218"/>
                <a:gd name="connsiteY26" fmla="*/ 38732 h 477827"/>
                <a:gd name="connsiteX27" fmla="*/ 594985 w 609218"/>
                <a:gd name="connsiteY27" fmla="*/ 51643 h 477827"/>
                <a:gd name="connsiteX28" fmla="*/ 589810 w 609218"/>
                <a:gd name="connsiteY28" fmla="*/ 56807 h 477827"/>
                <a:gd name="connsiteX29" fmla="*/ 584634 w 609218"/>
                <a:gd name="connsiteY29" fmla="*/ 56807 h 477827"/>
                <a:gd name="connsiteX30" fmla="*/ 473359 w 609218"/>
                <a:gd name="connsiteY30" fmla="*/ 20657 h 477827"/>
                <a:gd name="connsiteX31" fmla="*/ 431954 w 609218"/>
                <a:gd name="connsiteY31" fmla="*/ 74882 h 477827"/>
                <a:gd name="connsiteX32" fmla="*/ 447481 w 609218"/>
                <a:gd name="connsiteY32" fmla="*/ 144600 h 477827"/>
                <a:gd name="connsiteX33" fmla="*/ 509588 w 609218"/>
                <a:gd name="connsiteY33" fmla="*/ 178168 h 477827"/>
                <a:gd name="connsiteX34" fmla="*/ 592397 w 609218"/>
                <a:gd name="connsiteY34" fmla="*/ 95539 h 477827"/>
                <a:gd name="connsiteX35" fmla="*/ 605336 w 609218"/>
                <a:gd name="connsiteY35" fmla="*/ 95539 h 477827"/>
                <a:gd name="connsiteX36" fmla="*/ 605336 w 609218"/>
                <a:gd name="connsiteY36" fmla="*/ 108450 h 477827"/>
                <a:gd name="connsiteX37" fmla="*/ 517351 w 609218"/>
                <a:gd name="connsiteY37" fmla="*/ 196243 h 477827"/>
                <a:gd name="connsiteX38" fmla="*/ 512176 w 609218"/>
                <a:gd name="connsiteY38" fmla="*/ 198825 h 477827"/>
                <a:gd name="connsiteX39" fmla="*/ 507000 w 609218"/>
                <a:gd name="connsiteY39" fmla="*/ 196243 h 477827"/>
                <a:gd name="connsiteX40" fmla="*/ 452657 w 609218"/>
                <a:gd name="connsiteY40" fmla="*/ 170421 h 477827"/>
                <a:gd name="connsiteX41" fmla="*/ 421603 w 609218"/>
                <a:gd name="connsiteY41" fmla="*/ 178168 h 477827"/>
                <a:gd name="connsiteX42" fmla="*/ 416427 w 609218"/>
                <a:gd name="connsiteY42" fmla="*/ 157511 h 477827"/>
                <a:gd name="connsiteX43" fmla="*/ 199053 w 609218"/>
                <a:gd name="connsiteY43" fmla="*/ 209153 h 477827"/>
                <a:gd name="connsiteX44" fmla="*/ 199053 w 609218"/>
                <a:gd name="connsiteY44" fmla="*/ 165257 h 477827"/>
                <a:gd name="connsiteX45" fmla="*/ 183526 w 609218"/>
                <a:gd name="connsiteY45" fmla="*/ 129107 h 477827"/>
                <a:gd name="connsiteX46" fmla="*/ 398313 w 609218"/>
                <a:gd name="connsiteY46" fmla="*/ 80046 h 477827"/>
                <a:gd name="connsiteX47" fmla="*/ 393137 w 609218"/>
                <a:gd name="connsiteY47" fmla="*/ 61972 h 477827"/>
                <a:gd name="connsiteX48" fmla="*/ 424191 w 609218"/>
                <a:gd name="connsiteY48" fmla="*/ 54225 h 477827"/>
                <a:gd name="connsiteX49" fmla="*/ 463008 w 609218"/>
                <a:gd name="connsiteY49" fmla="*/ 2582 h 477827"/>
                <a:gd name="connsiteX50" fmla="*/ 473359 w 609218"/>
                <a:gd name="connsiteY50" fmla="*/ 0 h 47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218" h="477827">
                  <a:moveTo>
                    <a:pt x="194066" y="253381"/>
                  </a:moveTo>
                  <a:lnTo>
                    <a:pt x="351654" y="408172"/>
                  </a:lnTo>
                  <a:lnTo>
                    <a:pt x="405906" y="408172"/>
                  </a:lnTo>
                  <a:lnTo>
                    <a:pt x="405906" y="477827"/>
                  </a:lnTo>
                  <a:lnTo>
                    <a:pt x="217317" y="477827"/>
                  </a:lnTo>
                  <a:lnTo>
                    <a:pt x="217317" y="408172"/>
                  </a:lnTo>
                  <a:lnTo>
                    <a:pt x="237984" y="408172"/>
                  </a:lnTo>
                  <a:lnTo>
                    <a:pt x="137231" y="307558"/>
                  </a:lnTo>
                  <a:cubicBezTo>
                    <a:pt x="150148" y="304978"/>
                    <a:pt x="163065" y="297239"/>
                    <a:pt x="173399" y="286919"/>
                  </a:cubicBezTo>
                  <a:cubicBezTo>
                    <a:pt x="183732" y="276600"/>
                    <a:pt x="191483" y="266280"/>
                    <a:pt x="194066" y="253381"/>
                  </a:cubicBezTo>
                  <a:close/>
                  <a:moveTo>
                    <a:pt x="91763" y="157485"/>
                  </a:moveTo>
                  <a:cubicBezTo>
                    <a:pt x="112537" y="157485"/>
                    <a:pt x="129378" y="174326"/>
                    <a:pt x="129378" y="195100"/>
                  </a:cubicBezTo>
                  <a:cubicBezTo>
                    <a:pt x="129378" y="215874"/>
                    <a:pt x="112537" y="232715"/>
                    <a:pt x="91763" y="232715"/>
                  </a:cubicBezTo>
                  <a:cubicBezTo>
                    <a:pt x="70989" y="232715"/>
                    <a:pt x="54148" y="215874"/>
                    <a:pt x="54148" y="195100"/>
                  </a:cubicBezTo>
                  <a:cubicBezTo>
                    <a:pt x="54148" y="174326"/>
                    <a:pt x="70989" y="157485"/>
                    <a:pt x="91763" y="157485"/>
                  </a:cubicBezTo>
                  <a:close/>
                  <a:moveTo>
                    <a:pt x="90471" y="126600"/>
                  </a:moveTo>
                  <a:cubicBezTo>
                    <a:pt x="51697" y="126600"/>
                    <a:pt x="20679" y="157618"/>
                    <a:pt x="20679" y="196391"/>
                  </a:cubicBezTo>
                  <a:cubicBezTo>
                    <a:pt x="20679" y="232579"/>
                    <a:pt x="51697" y="266182"/>
                    <a:pt x="90471" y="266182"/>
                  </a:cubicBezTo>
                  <a:cubicBezTo>
                    <a:pt x="129244" y="266182"/>
                    <a:pt x="160262" y="232579"/>
                    <a:pt x="160262" y="196391"/>
                  </a:cubicBezTo>
                  <a:cubicBezTo>
                    <a:pt x="160262" y="157618"/>
                    <a:pt x="129244" y="126600"/>
                    <a:pt x="90471" y="126600"/>
                  </a:cubicBezTo>
                  <a:close/>
                  <a:moveTo>
                    <a:pt x="90471" y="103336"/>
                  </a:moveTo>
                  <a:cubicBezTo>
                    <a:pt x="142168" y="103336"/>
                    <a:pt x="183526" y="144694"/>
                    <a:pt x="183526" y="196391"/>
                  </a:cubicBezTo>
                  <a:cubicBezTo>
                    <a:pt x="183526" y="245503"/>
                    <a:pt x="142168" y="286861"/>
                    <a:pt x="90471" y="286861"/>
                  </a:cubicBezTo>
                  <a:cubicBezTo>
                    <a:pt x="41358" y="286861"/>
                    <a:pt x="0" y="245503"/>
                    <a:pt x="0" y="196391"/>
                  </a:cubicBezTo>
                  <a:cubicBezTo>
                    <a:pt x="0" y="144694"/>
                    <a:pt x="41358" y="103336"/>
                    <a:pt x="90471" y="103336"/>
                  </a:cubicBezTo>
                  <a:close/>
                  <a:moveTo>
                    <a:pt x="473359" y="0"/>
                  </a:moveTo>
                  <a:lnTo>
                    <a:pt x="589810" y="38732"/>
                  </a:lnTo>
                  <a:cubicBezTo>
                    <a:pt x="594985" y="41314"/>
                    <a:pt x="597573" y="46479"/>
                    <a:pt x="594985" y="51643"/>
                  </a:cubicBezTo>
                  <a:cubicBezTo>
                    <a:pt x="594985" y="54225"/>
                    <a:pt x="592397" y="56807"/>
                    <a:pt x="589810" y="56807"/>
                  </a:cubicBezTo>
                  <a:cubicBezTo>
                    <a:pt x="587222" y="56807"/>
                    <a:pt x="584634" y="56807"/>
                    <a:pt x="584634" y="56807"/>
                  </a:cubicBezTo>
                  <a:lnTo>
                    <a:pt x="473359" y="20657"/>
                  </a:lnTo>
                  <a:lnTo>
                    <a:pt x="431954" y="74882"/>
                  </a:lnTo>
                  <a:lnTo>
                    <a:pt x="447481" y="144600"/>
                  </a:lnTo>
                  <a:lnTo>
                    <a:pt x="509588" y="178168"/>
                  </a:lnTo>
                  <a:lnTo>
                    <a:pt x="592397" y="95539"/>
                  </a:lnTo>
                  <a:cubicBezTo>
                    <a:pt x="597573" y="92957"/>
                    <a:pt x="602749" y="92957"/>
                    <a:pt x="605336" y="95539"/>
                  </a:cubicBezTo>
                  <a:cubicBezTo>
                    <a:pt x="610512" y="100704"/>
                    <a:pt x="610512" y="105868"/>
                    <a:pt x="605336" y="108450"/>
                  </a:cubicBezTo>
                  <a:lnTo>
                    <a:pt x="517351" y="196243"/>
                  </a:lnTo>
                  <a:cubicBezTo>
                    <a:pt x="517351" y="196243"/>
                    <a:pt x="514764" y="198825"/>
                    <a:pt x="512176" y="198825"/>
                  </a:cubicBezTo>
                  <a:cubicBezTo>
                    <a:pt x="512176" y="198825"/>
                    <a:pt x="509588" y="198825"/>
                    <a:pt x="507000" y="196243"/>
                  </a:cubicBezTo>
                  <a:lnTo>
                    <a:pt x="452657" y="170421"/>
                  </a:lnTo>
                  <a:lnTo>
                    <a:pt x="421603" y="178168"/>
                  </a:lnTo>
                  <a:lnTo>
                    <a:pt x="416427" y="157511"/>
                  </a:lnTo>
                  <a:lnTo>
                    <a:pt x="199053" y="209153"/>
                  </a:lnTo>
                  <a:cubicBezTo>
                    <a:pt x="201641" y="193660"/>
                    <a:pt x="201641" y="180750"/>
                    <a:pt x="199053" y="165257"/>
                  </a:cubicBezTo>
                  <a:cubicBezTo>
                    <a:pt x="196465" y="152346"/>
                    <a:pt x="191289" y="139436"/>
                    <a:pt x="183526" y="129107"/>
                  </a:cubicBezTo>
                  <a:lnTo>
                    <a:pt x="398313" y="80046"/>
                  </a:lnTo>
                  <a:lnTo>
                    <a:pt x="393137" y="61972"/>
                  </a:lnTo>
                  <a:lnTo>
                    <a:pt x="424191" y="54225"/>
                  </a:lnTo>
                  <a:lnTo>
                    <a:pt x="463008" y="2582"/>
                  </a:lnTo>
                  <a:cubicBezTo>
                    <a:pt x="465596" y="0"/>
                    <a:pt x="468183" y="0"/>
                    <a:pt x="47335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878B5-5585-4CBF-B6A6-6992FAAB0100}"/>
              </a:ext>
            </a:extLst>
          </p:cNvPr>
          <p:cNvSpPr txBox="1"/>
          <p:nvPr/>
        </p:nvSpPr>
        <p:spPr>
          <a:xfrm>
            <a:off x="4505137" y="4933771"/>
            <a:ext cx="318172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>
                <a:ea typeface="+mn-ea"/>
                <a:cs typeface="+mn-ea"/>
              </a:rPr>
              <a:t>数据集处理方法及代码分析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BFA9EF-D120-4DBD-8995-E92DA45FC059}"/>
              </a:ext>
            </a:extLst>
          </p:cNvPr>
          <p:cNvSpPr/>
          <p:nvPr/>
        </p:nvSpPr>
        <p:spPr>
          <a:xfrm>
            <a:off x="8478357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273941-51CA-4003-BBCB-836D635EE361}"/>
              </a:ext>
            </a:extLst>
          </p:cNvPr>
          <p:cNvSpPr txBox="1"/>
          <p:nvPr/>
        </p:nvSpPr>
        <p:spPr>
          <a:xfrm>
            <a:off x="8478356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数据集分析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21" name="Group 94">
            <a:extLst>
              <a:ext uri="{FF2B5EF4-FFF2-40B4-BE49-F238E27FC236}">
                <a16:creationId xmlns:a16="http://schemas.microsoft.com/office/drawing/2014/main" id="{953394CE-0608-4728-A137-31EDE1046F05}"/>
              </a:ext>
            </a:extLst>
          </p:cNvPr>
          <p:cNvGrpSpPr/>
          <p:nvPr/>
        </p:nvGrpSpPr>
        <p:grpSpPr>
          <a:xfrm>
            <a:off x="9536206" y="3396855"/>
            <a:ext cx="809062" cy="809058"/>
            <a:chOff x="1662358" y="3613986"/>
            <a:chExt cx="809062" cy="809058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74C0025-0E08-4BFD-92DA-47D0A1BF8039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6FAE8493-4874-43CE-88DB-735E0614A2FC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A6AD9943-EBBD-4F28-8233-9D906512B548}"/>
                </a:ext>
              </a:extLst>
            </p:cNvPr>
            <p:cNvSpPr/>
            <p:nvPr/>
          </p:nvSpPr>
          <p:spPr>
            <a:xfrm>
              <a:off x="1845240" y="3829887"/>
              <a:ext cx="443294" cy="377257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1580ECF-D2AE-4485-B9FC-B0C6F94ECAF8}"/>
              </a:ext>
            </a:extLst>
          </p:cNvPr>
          <p:cNvSpPr txBox="1"/>
          <p:nvPr/>
        </p:nvSpPr>
        <p:spPr>
          <a:xfrm>
            <a:off x="8349874" y="493377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>
                <a:ea typeface="+mn-ea"/>
                <a:cs typeface="+mn-ea"/>
              </a:rPr>
              <a:t>选取数据集个体实例进行结构解析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7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6126B210-7D50-4875-95D9-BE852BCA5F08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74FD39-D957-4999-9011-19E0EA2C1B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31526B-7355-46D7-BF4F-9A2D971D0682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CD252E9-248F-461C-B8A9-DC217B843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B2425D-5051-49E5-964A-62531E8A72F5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B611039-FFE0-49B3-A24F-D4D15B68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96C0CC-85F0-4D94-A98B-9384922B9D4E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1E70B1-8490-465D-8B02-BA80B8BC9941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10C79F6-E9EC-43D1-8B7C-8E113038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B956D0-54A4-4BEB-B72B-C467DD7F663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BAD720-BD8C-4777-B20F-FD1C7651377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ea typeface="+mn-ea"/>
                <a:cs typeface="+mn-ea"/>
              </a:rPr>
              <a:t>数据集选取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F2094-1C44-4855-9CD6-9EEFA391D8F8}"/>
              </a:ext>
            </a:extLst>
          </p:cNvPr>
          <p:cNvGrpSpPr/>
          <p:nvPr/>
        </p:nvGrpSpPr>
        <p:grpSpPr>
          <a:xfrm>
            <a:off x="4252744" y="1792854"/>
            <a:ext cx="3686512" cy="3678692"/>
            <a:chOff x="5483019" y="1384957"/>
            <a:chExt cx="4317159" cy="43080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5483019" y="1384957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3497" y="1820861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5FE579A-D896-465D-B445-0F2364F15259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14B4EF-6561-4635-92BA-60B1EC24F082}"/>
              </a:ext>
            </a:extLst>
          </p:cNvPr>
          <p:cNvSpPr txBox="1"/>
          <p:nvPr/>
        </p:nvSpPr>
        <p:spPr>
          <a:xfrm>
            <a:off x="7929358" y="2207534"/>
            <a:ext cx="358954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选择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BugLocator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数据集的原因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E6969E-A5E6-4B95-AA6A-37A67AA1099D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CDFAA2-2AFB-4286-B814-BA48C37A2C96}"/>
              </a:ext>
            </a:extLst>
          </p:cNvPr>
          <p:cNvSpPr txBox="1"/>
          <p:nvPr/>
        </p:nvSpPr>
        <p:spPr>
          <a:xfrm>
            <a:off x="666688" y="4024422"/>
            <a:ext cx="333635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BugLocator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数据集基本介绍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1FB44B-34AE-4F8F-9238-A95C4890F520}"/>
              </a:ext>
            </a:extLst>
          </p:cNvPr>
          <p:cNvSpPr txBox="1"/>
          <p:nvPr/>
        </p:nvSpPr>
        <p:spPr>
          <a:xfrm>
            <a:off x="666689" y="4424532"/>
            <a:ext cx="3181726" cy="90524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该数据集的错误报告来自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AspectJ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Birt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Eclipse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JDT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SWT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Tomcat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六个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java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开发平台，共有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593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个详细的错误报告。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875ED4-9A7C-4DC2-9ABD-ACBB8162420B}"/>
              </a:ext>
            </a:extLst>
          </p:cNvPr>
          <p:cNvSpPr txBox="1"/>
          <p:nvPr/>
        </p:nvSpPr>
        <p:spPr>
          <a:xfrm>
            <a:off x="666688" y="1702320"/>
            <a:ext cx="346656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网络爬虫获取数据集的局限性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C995C5-CE90-4247-990D-7A3F26767053}"/>
              </a:ext>
            </a:extLst>
          </p:cNvPr>
          <p:cNvSpPr txBox="1"/>
          <p:nvPr/>
        </p:nvSpPr>
        <p:spPr>
          <a:xfrm>
            <a:off x="666689" y="2102430"/>
            <a:ext cx="3181726" cy="14654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+mn-ea"/>
                <a:cs typeface="+mn-ea"/>
              </a:rPr>
              <a:t>1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.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爬虫所获得的数据格式与模型所需要的格式有很大的差异，处理起来非常繁琐。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prstClr val="black"/>
                </a:solidFill>
                <a:latin typeface="+mn-ea"/>
                <a:cs typeface="+mn-ea"/>
              </a:rPr>
              <a:t>2. </a:t>
            </a:r>
            <a:r>
              <a:rPr lang="zh-CN" altLang="en-US" sz="1400">
                <a:solidFill>
                  <a:prstClr val="black"/>
                </a:solidFill>
                <a:latin typeface="+mn-ea"/>
                <a:cs typeface="+mn-ea"/>
              </a:rPr>
              <a:t>使用大型开源项目的数据集方便与同领域其他项目进行横向对比。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E4CF5D7-0480-43EA-B500-FFE55D7B3A0C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73A12-7098-4B00-8961-238103A9280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B73C07-2753-42AF-8724-A673D6B5A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2B829-D9B6-4DA4-9194-97736969B256}"/>
              </a:ext>
            </a:extLst>
          </p:cNvPr>
          <p:cNvSpPr txBox="1"/>
          <p:nvPr/>
        </p:nvSpPr>
        <p:spPr>
          <a:xfrm>
            <a:off x="7981716" y="2660018"/>
            <a:ext cx="3690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400">
                <a:latin typeface="+mn-ea"/>
              </a:rPr>
              <a:t>BugLocator</a:t>
            </a:r>
            <a:r>
              <a:rPr lang="zh-CN" altLang="en-US" sz="1400">
                <a:latin typeface="+mn-ea"/>
              </a:rPr>
              <a:t>数据集通常被各种最先进的算法使用。</a:t>
            </a:r>
            <a:endParaRPr lang="en-US" altLang="zh-CN" sz="140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+mn-ea"/>
              </a:rPr>
              <a:t>该数据集的数据全面。</a:t>
            </a:r>
            <a:endParaRPr lang="en-US" altLang="zh-CN" sz="140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+mn-ea"/>
              </a:rPr>
              <a:t>该数据集的格式与我们将要训练的模型所需要的格式相符。</a:t>
            </a:r>
          </a:p>
        </p:txBody>
      </p:sp>
    </p:spTree>
    <p:extLst>
      <p:ext uri="{BB962C8B-B14F-4D97-AF65-F5344CB8AC3E}">
        <p14:creationId xmlns:p14="http://schemas.microsoft.com/office/powerpoint/2010/main" val="14896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FC9EFF-5A29-419C-9907-1C76A74AC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数据集预处理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4C41DB-C9AD-44B8-8F43-286CDB7AF31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43185" y="6328186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A1DE77-30C1-4C36-A31E-224C1DBE2D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854C5C4D-5699-4BD1-933B-8ADAD5B7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964866"/>
            <a:ext cx="9157171" cy="12319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483443-743D-4ABF-8B74-D7F58EEC8C7D}"/>
              </a:ext>
            </a:extLst>
          </p:cNvPr>
          <p:cNvSpPr txBox="1"/>
          <p:nvPr/>
        </p:nvSpPr>
        <p:spPr>
          <a:xfrm>
            <a:off x="541130" y="2196829"/>
            <a:ext cx="880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+mn-ea"/>
              </a:rPr>
              <a:t>这个函数来根据文件路径获取修改前后的代码内容，它通过</a:t>
            </a:r>
            <a:r>
              <a:rPr lang="en-US" altLang="zh-CN" sz="1600">
                <a:latin typeface="+mn-ea"/>
              </a:rPr>
              <a:t>subprocess.Popen()</a:t>
            </a:r>
            <a:r>
              <a:rPr lang="zh-CN" altLang="en-US" sz="1600">
                <a:latin typeface="+mn-ea"/>
              </a:rPr>
              <a:t>创建子进程执行</a:t>
            </a:r>
            <a:r>
              <a:rPr lang="en-US" altLang="zh-CN" sz="1600">
                <a:latin typeface="+mn-ea"/>
              </a:rPr>
              <a:t>git</a:t>
            </a:r>
            <a:r>
              <a:rPr lang="zh-CN" altLang="en-US" sz="1600">
                <a:latin typeface="+mn-ea"/>
              </a:rPr>
              <a:t>命令来获取错误代码修改前后的内容。</a:t>
            </a:r>
          </a:p>
        </p:txBody>
      </p:sp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087AD7A4-E836-4CB3-B1CC-9C149F711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5" y="3105425"/>
            <a:ext cx="9150820" cy="23051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375420-72ED-4F15-A808-A5D0395CC878}"/>
              </a:ext>
            </a:extLst>
          </p:cNvPr>
          <p:cNvSpPr txBox="1"/>
          <p:nvPr/>
        </p:nvSpPr>
        <p:spPr>
          <a:xfrm>
            <a:off x="541130" y="5414299"/>
            <a:ext cx="928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+mn-ea"/>
              </a:rPr>
              <a:t>这段代码通过创建子进程运行</a:t>
            </a:r>
            <a:r>
              <a:rPr lang="en-US" altLang="zh-CN" sz="1600">
                <a:latin typeface="+mn-ea"/>
              </a:rPr>
              <a:t>git</a:t>
            </a:r>
            <a:r>
              <a:rPr lang="zh-CN" altLang="en-US" sz="1600">
                <a:latin typeface="+mn-ea"/>
              </a:rPr>
              <a:t>命令的方式获取所有有过修改的文件的路径，再遍历这些文件路径，调用上一个函数获取每个文件中有修改的代码，最后将文件路径和相应代码以键值对的形式保存。</a:t>
            </a:r>
          </a:p>
        </p:txBody>
      </p:sp>
    </p:spTree>
    <p:extLst>
      <p:ext uri="{BB962C8B-B14F-4D97-AF65-F5344CB8AC3E}">
        <p14:creationId xmlns:p14="http://schemas.microsoft.com/office/powerpoint/2010/main" val="40618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EEE4BB-E63F-4910-ABB6-69AB27541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数据集预处理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861E01-B7B7-4BFD-8FF1-AE9A14BBAA8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EA40FB-1652-45B6-BC18-7ACB8A89F1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EA418342-779E-4A25-8847-DF922347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32814"/>
            <a:ext cx="7005983" cy="2776577"/>
          </a:xfrm>
          <a:prstGeom prst="rect">
            <a:avLst/>
          </a:prstGeom>
        </p:spPr>
      </p:pic>
      <p:pic>
        <p:nvPicPr>
          <p:cNvPr id="8" name="图片 7" descr="文本&#10;&#10;低可信度描述已自动生成">
            <a:extLst>
              <a:ext uri="{FF2B5EF4-FFF2-40B4-BE49-F238E27FC236}">
                <a16:creationId xmlns:a16="http://schemas.microsoft.com/office/drawing/2014/main" id="{56D2BCA4-F31F-44EA-BCB1-E4894D36D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240653"/>
            <a:ext cx="9188922" cy="16637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BBB2DB-BA55-4CF9-A90C-2B5D3FBC47B9}"/>
              </a:ext>
            </a:extLst>
          </p:cNvPr>
          <p:cNvSpPr txBox="1"/>
          <p:nvPr/>
        </p:nvSpPr>
        <p:spPr>
          <a:xfrm>
            <a:off x="660400" y="3932876"/>
            <a:ext cx="835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+mn-ea"/>
              </a:rPr>
              <a:t>这个函数创建进程运行</a:t>
            </a:r>
            <a:r>
              <a:rPr lang="en-US" altLang="zh-CN" sz="1400">
                <a:latin typeface="+mn-ea"/>
              </a:rPr>
              <a:t>git</a:t>
            </a:r>
            <a:r>
              <a:rPr lang="zh-CN" altLang="en-US" sz="1400">
                <a:latin typeface="+mn-ea"/>
              </a:rPr>
              <a:t>命令的方式获取作者、日期等信息。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3B122F-22E4-4428-93AD-3E612D350DAF}"/>
              </a:ext>
            </a:extLst>
          </p:cNvPr>
          <p:cNvSpPr txBox="1"/>
          <p:nvPr/>
        </p:nvSpPr>
        <p:spPr>
          <a:xfrm>
            <a:off x="660400" y="5927925"/>
            <a:ext cx="729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将数据集转变为</a:t>
            </a:r>
            <a:r>
              <a:rPr lang="en-US" altLang="zh-CN" sz="1400"/>
              <a:t>json</a:t>
            </a:r>
            <a:r>
              <a:rPr lang="zh-CN" altLang="en-US" sz="1400"/>
              <a:t>格式，获取</a:t>
            </a:r>
            <a:r>
              <a:rPr lang="en-US" altLang="zh-CN" sz="1400"/>
              <a:t>json</a:t>
            </a:r>
            <a:r>
              <a:rPr lang="zh-CN" altLang="en-US" sz="1400"/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176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1C54FE-4DA5-4DDD-A094-D75A64C031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数据集实例分析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539943-3780-4998-93B1-6DCD99F27EE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37E18-2446-4234-B294-14E687DF68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8B85AF-A7B0-455F-ABC2-C3BD534189FE}"/>
              </a:ext>
            </a:extLst>
          </p:cNvPr>
          <p:cNvSpPr txBox="1"/>
          <p:nvPr/>
        </p:nvSpPr>
        <p:spPr>
          <a:xfrm>
            <a:off x="660400" y="1085844"/>
            <a:ext cx="98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数据集总体结构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E61D71-294B-4296-A860-0A49EF2E6993}"/>
              </a:ext>
            </a:extLst>
          </p:cNvPr>
          <p:cNvSpPr txBox="1"/>
          <p:nvPr/>
        </p:nvSpPr>
        <p:spPr>
          <a:xfrm>
            <a:off x="644881" y="3689436"/>
            <a:ext cx="532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metadata</a:t>
            </a:r>
            <a:r>
              <a:rPr lang="zh-CN" altLang="en-US"/>
              <a:t>部分：包含作者、日期等信息</a:t>
            </a:r>
          </a:p>
        </p:txBody>
      </p:sp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A9F110BB-118D-4A3F-948F-D59F2C590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1" y="1455176"/>
            <a:ext cx="11259129" cy="1733639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B1494729-6102-4015-96C5-B18E5DEDD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3" y="4058768"/>
            <a:ext cx="11269307" cy="16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667EFC-6B8F-4CAF-B148-430385585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数据集实例分析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147B3C-1698-41CC-B815-214198BDE7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B5EA53-ADBE-4EE8-AD4B-99E406581A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6CF520-170C-4CE7-BA88-F69EC9F8DC92}"/>
              </a:ext>
            </a:extLst>
          </p:cNvPr>
          <p:cNvSpPr txBox="1"/>
          <p:nvPr/>
        </p:nvSpPr>
        <p:spPr>
          <a:xfrm>
            <a:off x="574261" y="923544"/>
            <a:ext cx="675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bug_report</a:t>
            </a:r>
            <a:r>
              <a:rPr lang="zh-CN" altLang="en-US"/>
              <a:t>部分：错误报告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0ACC74D-6B54-4158-BA0E-7010C095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4" y="1391318"/>
            <a:ext cx="10406431" cy="32194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22D430-6CAA-45A8-84CE-ED2E931C8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912053"/>
            <a:ext cx="10401835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FC775A-915C-4A32-A2C7-48667B48F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数据集实例分析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B43D74-0FA7-4D66-BA45-2A7E8B669B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D3205D-4D64-4FA9-B855-4202875724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211C12-D1A2-4D73-B09E-540A878ED56C}"/>
              </a:ext>
            </a:extLst>
          </p:cNvPr>
          <p:cNvSpPr txBox="1"/>
          <p:nvPr/>
        </p:nvSpPr>
        <p:spPr>
          <a:xfrm>
            <a:off x="540238" y="1132889"/>
            <a:ext cx="904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commit</a:t>
            </a:r>
            <a:r>
              <a:rPr lang="zh-CN" altLang="en-US"/>
              <a:t>部分</a:t>
            </a:r>
            <a:r>
              <a:rPr lang="en-US" altLang="zh-CN"/>
              <a:t>:</a:t>
            </a:r>
            <a:r>
              <a:rPr lang="zh-CN" altLang="en-US"/>
              <a:t>‘</a:t>
            </a:r>
            <a:r>
              <a:rPr lang="en-US" altLang="zh-CN"/>
              <a:t>diff </a:t>
            </a:r>
            <a:r>
              <a:rPr lang="zh-CN" altLang="en-US"/>
              <a:t>’错误报告源代码，之前的函数处理出来的文件路径，源代码键值对。</a:t>
            </a:r>
            <a:endParaRPr lang="en-US" altLang="zh-CN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21F988-FFF1-4867-B7F2-71884818CD6F}"/>
              </a:ext>
            </a:extLst>
          </p:cNvPr>
          <p:cNvSpPr txBox="1"/>
          <p:nvPr/>
        </p:nvSpPr>
        <p:spPr>
          <a:xfrm>
            <a:off x="540238" y="3703261"/>
            <a:ext cx="947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bug_fixing</a:t>
            </a:r>
            <a:r>
              <a:rPr lang="zh-CN" altLang="en-US"/>
              <a:t>部分：记录错误代码历史提交报告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3CFB3DE-987D-46C6-9C2B-D7A623AA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7" y="1566256"/>
            <a:ext cx="10340262" cy="1683947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07CBE736-919D-469A-89B8-1FAE72ED8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7" y="4242859"/>
            <a:ext cx="10364372" cy="14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4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480</Words>
  <Application>Microsoft Office PowerPoint</Application>
  <PresentationFormat>宽屏</PresentationFormat>
  <Paragraphs>59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张 闻启</cp:lastModifiedBy>
  <cp:revision>48</cp:revision>
  <dcterms:created xsi:type="dcterms:W3CDTF">2019-03-11T14:11:26Z</dcterms:created>
  <dcterms:modified xsi:type="dcterms:W3CDTF">2024-04-07T14:55:42Z</dcterms:modified>
</cp:coreProperties>
</file>